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3" r:id="rId1"/>
  </p:sldMasterIdLst>
  <p:notesMasterIdLst>
    <p:notesMasterId r:id="rId29"/>
  </p:notesMasterIdLst>
  <p:sldIdLst>
    <p:sldId id="790" r:id="rId2"/>
    <p:sldId id="791" r:id="rId3"/>
    <p:sldId id="827" r:id="rId4"/>
    <p:sldId id="792" r:id="rId5"/>
    <p:sldId id="812" r:id="rId6"/>
    <p:sldId id="811" r:id="rId7"/>
    <p:sldId id="829" r:id="rId8"/>
    <p:sldId id="793" r:id="rId9"/>
    <p:sldId id="815" r:id="rId10"/>
    <p:sldId id="813" r:id="rId11"/>
    <p:sldId id="814" r:id="rId12"/>
    <p:sldId id="802" r:id="rId13"/>
    <p:sldId id="816" r:id="rId14"/>
    <p:sldId id="803" r:id="rId15"/>
    <p:sldId id="830" r:id="rId16"/>
    <p:sldId id="805" r:id="rId17"/>
    <p:sldId id="820" r:id="rId18"/>
    <p:sldId id="821" r:id="rId19"/>
    <p:sldId id="826" r:id="rId20"/>
    <p:sldId id="806" r:id="rId21"/>
    <p:sldId id="833" r:id="rId22"/>
    <p:sldId id="823" r:id="rId23"/>
    <p:sldId id="824" r:id="rId24"/>
    <p:sldId id="831" r:id="rId25"/>
    <p:sldId id="808" r:id="rId26"/>
    <p:sldId id="809" r:id="rId27"/>
    <p:sldId id="788" r:id="rId28"/>
  </p:sldIdLst>
  <p:sldSz cx="9902825" cy="6858000"/>
  <p:notesSz cx="6858000" cy="9144000"/>
  <p:embeddedFontLst>
    <p:embeddedFont>
      <p:font typeface="Malgun Gothic" panose="020B0503020000020004" pitchFamily="34" charset="-127"/>
      <p:regular r:id="rId30"/>
      <p:bold r:id="rId31"/>
    </p:embeddedFont>
    <p:embeddedFont>
      <p:font typeface="Malgun Gothic" panose="020B0503020000020004" pitchFamily="34" charset="-127"/>
      <p:regular r:id="rId30"/>
      <p:bold r:id="rId31"/>
    </p:embeddedFont>
    <p:embeddedFont>
      <p:font typeface="Samsung Sharp Sans" panose="020B0604020202020204" charset="0"/>
      <p:bold r:id="rId32"/>
    </p:embeddedFont>
    <p:embeddedFont>
      <p:font typeface="SamsungOne 400" panose="020B0503030303020204" charset="0"/>
      <p:regular r:id="rId33"/>
    </p:embeddedFont>
    <p:embeddedFont>
      <p:font typeface="SamsungOne 400C" panose="020B0506030303020204" charset="0"/>
      <p:regular r:id="rId34"/>
    </p:embeddedFont>
    <p:embeddedFont>
      <p:font typeface="SamsungOne 700" panose="020B0803030303020204" charset="0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9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AC8B91-C0B0-B2A7-6F8F-EC8CC389DB2C}" name="Le Van Chinh" initials="LC" userId="3e829185f1a4959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  <a:srgbClr val="193EB0"/>
    <a:srgbClr val="FFB546"/>
    <a:srgbClr val="FF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2205" autoAdjust="0"/>
  </p:normalViewPr>
  <p:slideViewPr>
    <p:cSldViewPr snapToGrid="0">
      <p:cViewPr varScale="1">
        <p:scale>
          <a:sx n="60" d="100"/>
          <a:sy n="60" d="100"/>
        </p:scale>
        <p:origin x="1752" y="48"/>
      </p:cViewPr>
      <p:guideLst>
        <p:guide pos="3119"/>
        <p:guide orient="horz" pos="2160"/>
      </p:guideLst>
    </p:cSldViewPr>
  </p:slideViewPr>
  <p:notesTextViewPr>
    <p:cViewPr>
      <p:scale>
        <a:sx n="115" d="100"/>
        <a:sy n="11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2025-07-20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25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27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AFFFB-C22E-D216-95C2-B362AB16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DC4A9-F3EF-F063-4EA6-5760B61C4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8D919-C688-38BC-3728-3E3068303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InfluxDB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IoT.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Node-RED Dashboard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Grafana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250C5-953B-A794-B0B2-54E2F7D8A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461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Node-RED Dashboard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slide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7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Grafana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Grafana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(dashboards) chi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chu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gauge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trăm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Grafana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xu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814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sang Unit 4: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698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Thành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(Achievements)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(Benefits)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(prototype)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ổn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kịp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chặn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tràn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ô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nhiễm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mùi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hôi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mầm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Góp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chịu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vững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701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mốt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bền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bỉ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chịu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khắc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vỏ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vỏ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chắc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chắn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thẩm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Đám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mây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AI/Machine Learning: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xu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lộ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(Application Expansion):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chiếu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33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Phần thuyết trình của nhóm đến đây là kết thúc , cảm ơn thầy và các bạn đã theo dõi. Em xin hết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62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5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0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3(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khía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548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Wi-Fi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chip ESP32-C6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Wi-Fi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lắp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Wi-Fi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WiFiManager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671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MQTT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Payload JSON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distance_cm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(fill level),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JSON payload.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slide,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trăm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gói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JSON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 MQTT."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542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Node-RED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Node-RED,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MQTT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lắng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(topics)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Node-RED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InfluxDB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InfluxDB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vượt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ngưỡng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Node-RED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luồng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logic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 Gmail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email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'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Thùng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lòng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!'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kịp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387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MQTT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lắng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nghe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(topics)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Vì dữ liệu được gửi lên dưới dạn json nên ta cần một node</a:t>
            </a:r>
          </a:p>
          <a:p>
            <a:r>
              <a:rPr lang="vi-V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json . Sau đó có 3 node function thực hiện 3 chức năng khác nhau. Function 1 thực hiện lấy dữ liệu khoảng cách sau đó gửi lên, function 2 lấy độ đầy. Có 2 node influxdb out nhận dữ liệu. Còn 4 node màu xanh này thì hiển thị lên node-red ui. Function 3 thì thực hiện chức năng gửi thông báo tới gmail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787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slide,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Chip ESP32-C6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siêu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GPIO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ESP32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(Trigger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Echo)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4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>
            <a:extLst>
              <a:ext uri="{FF2B5EF4-FFF2-40B4-BE49-F238E27FC236}">
                <a16:creationId xmlns:a16="http://schemas.microsoft.com/office/drawing/2014/main" id="{CCEC8F59-794B-4743-A6D7-1BC9720006CB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56667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>
            <a:extLst>
              <a:ext uri="{FF2B5EF4-FFF2-40B4-BE49-F238E27FC236}">
                <a16:creationId xmlns:a16="http://schemas.microsoft.com/office/drawing/2014/main" id="{DE8CAD59-3F29-4FBB-AE0A-697DDFD5E69E}"/>
              </a:ext>
            </a:extLst>
          </p:cNvPr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149771-D78D-40D7-8B97-564358008D8D}"/>
              </a:ext>
            </a:extLst>
          </p:cNvPr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02AC410D-7805-4DA9-915F-991D72686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44AF0917-EEBC-44C5-8BA6-F1CA2AFA4B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29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</a:t>
            </a:r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Campus</a:t>
            </a:r>
          </a:p>
        </p:txBody>
      </p:sp>
      <p:sp>
        <p:nvSpPr>
          <p:cNvPr id="7" name="직사각형 133">
            <a:extLst>
              <a:ext uri="{FF2B5EF4-FFF2-40B4-BE49-F238E27FC236}">
                <a16:creationId xmlns:a16="http://schemas.microsoft.com/office/drawing/2014/main" id="{7A4BCBFF-5289-45FE-BA09-DFF42AF8A347}"/>
              </a:ext>
            </a:extLst>
          </p:cNvPr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6CFBD-D9B3-4245-A68B-1D7EC1CB6F07}"/>
              </a:ext>
            </a:extLst>
          </p:cNvPr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2EB59A-603F-4715-ABA1-D9DF69D44512}"/>
              </a:ext>
            </a:extLst>
          </p:cNvPr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6BC111-C555-4B09-8375-33C4F4C2F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CBEAE583-0BAA-455B-9555-B00A4FE8B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312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443" userDrawn="1">
          <p15:clr>
            <a:srgbClr val="FBAE40"/>
          </p15:clr>
        </p15:guide>
        <p15:guide id="3" pos="5955">
          <p15:clr>
            <a:srgbClr val="FBAE40"/>
          </p15:clr>
        </p15:guide>
        <p15:guide id="4" pos="6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</a:t>
            </a:r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Campus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5E1FE-2B04-4D8E-A51A-6B9CEC7B3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FEC8C6A-D95C-4B3C-9803-6F9071BF0C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6DA22BCA-E7E2-4377-AD8E-AC1336C3DB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7647BD6A-5F13-45AE-859C-AF2BA0A73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063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>
            <a:extLst>
              <a:ext uri="{FF2B5EF4-FFF2-40B4-BE49-F238E27FC236}">
                <a16:creationId xmlns:a16="http://schemas.microsoft.com/office/drawing/2014/main" id="{3A9667F7-80AD-4A7A-8543-285975B06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B6D584F0-F100-4FB4-B935-0E81DB1D3B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747" indent="-177747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461" lvl="1" indent="-207901" algn="l" defTabSz="843830" rtl="0" eaLnBrk="1" latinLnBrk="1" hangingPunct="1">
              <a:lnSpc>
                <a:spcPct val="90000"/>
              </a:lnSpc>
              <a:spcBef>
                <a:spcPts val="462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10204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</a:t>
            </a:r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Campus</a:t>
            </a:r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43415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</a:t>
            </a:r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Campus</a:t>
            </a:r>
          </a:p>
        </p:txBody>
      </p:sp>
    </p:spTree>
    <p:extLst>
      <p:ext uri="{BB962C8B-B14F-4D97-AF65-F5344CB8AC3E}">
        <p14:creationId xmlns:p14="http://schemas.microsoft.com/office/powerpoint/2010/main" val="177962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</a:t>
            </a:r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Campus</a:t>
            </a:r>
          </a:p>
        </p:txBody>
      </p:sp>
      <p:sp>
        <p:nvSpPr>
          <p:cNvPr id="7" name="슬라이드 번호 개체 틀 15">
            <a:extLst>
              <a:ext uri="{FF2B5EF4-FFF2-40B4-BE49-F238E27FC236}">
                <a16:creationId xmlns:a16="http://schemas.microsoft.com/office/drawing/2014/main" id="{E75758B0-2429-4331-898E-5EEED60D4280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4250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55">
          <p15:clr>
            <a:srgbClr val="FBAE40"/>
          </p15:clr>
        </p15:guide>
        <p15:guide id="3" pos="28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</a:t>
            </a:r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>
            <a:extLst>
              <a:ext uri="{FF2B5EF4-FFF2-40B4-BE49-F238E27FC236}">
                <a16:creationId xmlns:a16="http://schemas.microsoft.com/office/drawing/2014/main" id="{C5960DC7-D671-485D-92B0-FEED6CE658A3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34395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C441AFAB-5BBF-465C-B7A8-FED86E626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9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2B242C-8600-47F0-98D5-6EA512C41BF2}"/>
              </a:ext>
            </a:extLst>
          </p:cNvPr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Corporate Citizenship Office holds the copyright of book.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of Samsung Innovation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Campus or to use the entire or part of this book, you must receive written consent from copyright holder.</a:t>
            </a: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A977D3D7-ABF1-4BDD-B1E5-CCA79CC81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</p:spTree>
    <p:extLst>
      <p:ext uri="{BB962C8B-B14F-4D97-AF65-F5344CB8AC3E}">
        <p14:creationId xmlns:p14="http://schemas.microsoft.com/office/powerpoint/2010/main" val="122783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92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85" r:id="rId3"/>
    <p:sldLayoutId id="2147483687" r:id="rId4"/>
    <p:sldLayoutId id="2147483694" r:id="rId5"/>
    <p:sldLayoutId id="2147483693" r:id="rId6"/>
    <p:sldLayoutId id="2147483686" r:id="rId7"/>
    <p:sldLayoutId id="2147483688" r:id="rId8"/>
    <p:sldLayoutId id="2147483689" r:id="rId9"/>
    <p:sldLayoutId id="2147483690" r:id="rId10"/>
  </p:sldLayoutIdLst>
  <p:txStyles>
    <p:titleStyle>
      <a:lvl1pPr algn="l" defTabSz="914126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6.png"/><Relationship Id="rId9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6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BA57D5-7920-4C59-8990-1FDF22441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7927" y="3605720"/>
            <a:ext cx="6837808" cy="307777"/>
          </a:xfrm>
        </p:spPr>
        <p:txBody>
          <a:bodyPr/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lt"/>
                <a:ea typeface="SamsungOne 400C" panose="020B0506030303020204" charset="0"/>
              </a:rPr>
              <a:t>Group 7</a:t>
            </a:r>
            <a:endParaRPr lang="ko-KR" altLang="en-US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1786819-9BFB-478D-BAE7-57DB1DEA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26" y="1036290"/>
            <a:ext cx="7291031" cy="738664"/>
          </a:xfrm>
        </p:spPr>
        <p:txBody>
          <a:bodyPr/>
          <a:lstStyle/>
          <a:p>
            <a:pPr algn="ctr"/>
            <a:r>
              <a:rPr lang="en-US" altLang="ko-KR" dirty="0">
                <a:latin typeface="SamsungOne 700" panose="020B0803030303020204" charset="0"/>
                <a:ea typeface="SamsungOne 700" panose="020B0803030303020204" charset="0"/>
                <a:cs typeface="Segoe UI Historic" panose="020B0502040204020203" pitchFamily="34" charset="0"/>
              </a:rPr>
              <a:t>Smart waste management</a:t>
            </a:r>
            <a:endParaRPr lang="ko-KR" altLang="en-US" dirty="0">
              <a:latin typeface="SamsungOne 700" panose="020B080303030302020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1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BDB02-618E-184D-C09A-9A184A938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4085B-D520-6004-9426-1FE6052F3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55374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2.2</a:t>
            </a:r>
            <a:endParaRPr lang="ko-KR" alt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9F897-DE78-940B-F145-C875EE657B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Data 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73B99-1718-57BA-6D87-0217BBB7A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916E0-6DDC-3EAF-F11C-B57DF7042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1977E7-A471-3F43-58A3-A49FD8D26C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9153" y="1752070"/>
            <a:ext cx="8055439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kern="100" dirty="0">
                <a:solidFill>
                  <a:srgbClr val="000000"/>
                </a:solidFill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Send data to the cloud platform:</a:t>
            </a:r>
          </a:p>
          <a:p>
            <a:pPr lvl="1">
              <a:lnSpc>
                <a:spcPct val="100000"/>
              </a:lnSpc>
            </a:pPr>
            <a:r>
              <a:rPr lang="en-US" altLang="ko-KR" sz="2400" dirty="0"/>
              <a:t>This payload is then sent to the cloud platform via the MQTT protocol, ensuring efficient and reliable data transmission.</a:t>
            </a:r>
            <a:endParaRPr lang="en-US" sz="2400" kern="100" dirty="0">
              <a:solidFill>
                <a:srgbClr val="000000"/>
              </a:solidFill>
              <a:effectLst/>
              <a:latin typeface="+mn-lt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054" name="Picture 6" descr="MQTT (Sparkplug) - Horner Automation Group Europe">
            <a:extLst>
              <a:ext uri="{FF2B5EF4-FFF2-40B4-BE49-F238E27FC236}">
                <a16:creationId xmlns:a16="http://schemas.microsoft.com/office/drawing/2014/main" id="{B357438C-4DA4-AD2F-69F7-0F1F6F5C8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99" y="4271472"/>
            <a:ext cx="1600851" cy="137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E0633-B05E-D7DF-251E-947C92823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86" y="4191530"/>
            <a:ext cx="2767633" cy="14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1821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F1062-0F3D-52B0-EB28-584747DA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74B84-2DCE-2787-0367-259C0E287F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55374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2.2</a:t>
            </a:r>
            <a:endParaRPr lang="ko-KR" alt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3434B-C9F6-29C7-0D43-30BC054398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Data 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CC960-3017-4DCD-FD63-0128EEAB2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916F39-42FE-D164-470C-04400BCD4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0DD74-95F2-6505-8809-0331DBE04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9153" y="1685492"/>
            <a:ext cx="8055439" cy="2291852"/>
          </a:xfrm>
        </p:spPr>
        <p:txBody>
          <a:bodyPr/>
          <a:lstStyle/>
          <a:p>
            <a:r>
              <a:rPr lang="en-US" altLang="ko-KR" sz="2400" b="1" kern="100" dirty="0">
                <a:ea typeface="Malgun Gothic" panose="020B0503020000020004" pitchFamily="34" charset="-127"/>
                <a:cs typeface="Malgun Gothic" panose="020B0503020000020004" pitchFamily="34" charset="-127"/>
              </a:rPr>
              <a:t>Data Processing and Storage on Cloud:</a:t>
            </a:r>
          </a:p>
          <a:p>
            <a:pPr lvl="1">
              <a:lnSpc>
                <a:spcPct val="100000"/>
              </a:lnSpc>
            </a:pPr>
            <a:r>
              <a:rPr lang="en-US" altLang="ko-KR" sz="2400" dirty="0"/>
              <a:t>Node-RED platform acts as a cloud gateway, receiving MQTT payload data from devices.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Node-RED performs intermediate processing tasks such as parsing string data and routing data.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data is then stored in the </a:t>
            </a:r>
            <a:r>
              <a:rPr lang="en-US" sz="2400" dirty="0" err="1"/>
              <a:t>InfluxDB</a:t>
            </a:r>
            <a:r>
              <a:rPr lang="en-US" sz="2400" dirty="0"/>
              <a:t> real-time database.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node-red-dashboard (node) - Node-RED">
            <a:extLst>
              <a:ext uri="{FF2B5EF4-FFF2-40B4-BE49-F238E27FC236}">
                <a16:creationId xmlns:a16="http://schemas.microsoft.com/office/drawing/2014/main" id="{8F575942-13F6-BA2F-BD27-D975C68E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03" y="4935837"/>
            <a:ext cx="1223096" cy="122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fluxDB - Wikipedia">
            <a:extLst>
              <a:ext uri="{FF2B5EF4-FFF2-40B4-BE49-F238E27FC236}">
                <a16:creationId xmlns:a16="http://schemas.microsoft.com/office/drawing/2014/main" id="{3054189B-7240-431C-ED94-96EF1797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70" y="4547682"/>
            <a:ext cx="4672155" cy="174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8556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17F2-64E3-D298-5642-74A8D97EC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C15A1-E8FA-DC97-2057-FFE1B925A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55374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2.3</a:t>
            </a:r>
            <a:endParaRPr lang="ko-KR" alt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08ADD-84EB-B177-8A63-8A99C19843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Service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20B638-CF32-83BA-C4C1-86831CA7F1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429C3E-40F5-A6D6-D663-3277599E6B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C61939-8F94-25B5-A15E-B7D3B758CD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6178" y="1568062"/>
            <a:ext cx="5245821" cy="1207339"/>
          </a:xfrm>
        </p:spPr>
        <p:txBody>
          <a:bodyPr/>
          <a:lstStyle/>
          <a:p>
            <a:r>
              <a:rPr lang="en-US" sz="2800" b="1" dirty="0"/>
              <a:t>Hardware</a:t>
            </a:r>
            <a:r>
              <a:rPr lang="en-US" sz="2800" dirty="0"/>
              <a:t>:</a:t>
            </a:r>
          </a:p>
          <a:p>
            <a:pPr lvl="1"/>
            <a:r>
              <a:rPr lang="en-US" sz="2400" b="1" kern="1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 HC-SR04 ultrasonic sensor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747" lvl="1" indent="0">
              <a:buNone/>
            </a:pPr>
            <a:r>
              <a:rPr lang="vi-VN" sz="2400" kern="1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		       Rain sensor</a:t>
            </a:r>
            <a:endParaRPr lang="vi-VN" sz="2400" kern="1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b="1" dirty="0">
                <a:latin typeface="+mn-lt"/>
              </a:rPr>
              <a:t>Microcontroller</a:t>
            </a:r>
            <a:r>
              <a:rPr lang="en-US" sz="2400" dirty="0">
                <a:latin typeface="+mn-lt"/>
              </a:rPr>
              <a:t>: 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ESP32-C6</a:t>
            </a:r>
          </a:p>
          <a:p>
            <a:pPr lvl="1"/>
            <a:r>
              <a:rPr lang="en-US" sz="2400" b="1" kern="1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  <a:r>
              <a:rPr lang="en-US" sz="2400" kern="1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: 5V adapter.</a:t>
            </a:r>
            <a:endParaRPr lang="en-US" sz="2000" dirty="0"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D520F9E-9F29-E5B1-4F7A-8AF2CDCE5BFB}"/>
              </a:ext>
            </a:extLst>
          </p:cNvPr>
          <p:cNvSpPr txBox="1">
            <a:spLocks/>
          </p:cNvSpPr>
          <p:nvPr/>
        </p:nvSpPr>
        <p:spPr>
          <a:xfrm>
            <a:off x="596178" y="3029853"/>
            <a:ext cx="8055439" cy="2757179"/>
          </a:xfrm>
          <a:prstGeom prst="rect">
            <a:avLst/>
          </a:prstGeom>
        </p:spPr>
        <p:txBody>
          <a:bodyPr lIns="0" tIns="0" rIns="0" bIns="0"/>
          <a:lstStyle>
            <a:lvl1pPr marL="177747" indent="-177747" algn="l" defTabSz="914126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 algn="l" defTabSz="914126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4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b="1" dirty="0"/>
              <a:t> </a:t>
            </a:r>
            <a:r>
              <a:rPr lang="en-US" altLang="ko-KR" sz="2400" b="1" dirty="0"/>
              <a:t>Firmware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Language:</a:t>
            </a:r>
            <a:r>
              <a:rPr lang="en-US" sz="2000" dirty="0">
                <a:latin typeface="+mn-lt"/>
              </a:rPr>
              <a:t> C++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Integrated Development Environment (IDE):</a:t>
            </a:r>
            <a:r>
              <a:rPr lang="en-US" sz="2000" dirty="0">
                <a:latin typeface="+mn-lt"/>
              </a:rPr>
              <a:t> Arduino IDE.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Libraries: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WiFiManager</a:t>
            </a:r>
            <a:r>
              <a:rPr lang="en-US" sz="2000" dirty="0">
                <a:latin typeface="+mn-lt"/>
              </a:rPr>
              <a:t> (for easy Wi-Fi configuration), </a:t>
            </a:r>
            <a:r>
              <a:rPr lang="en-US" sz="2000" dirty="0" err="1">
                <a:latin typeface="+mn-lt"/>
              </a:rPr>
              <a:t>PubSubClient</a:t>
            </a:r>
            <a:r>
              <a:rPr lang="en-US" sz="2000" dirty="0">
                <a:latin typeface="+mn-lt"/>
              </a:rPr>
              <a:t> (for MQTT), ultrasonic sensor library. 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Logic:</a:t>
            </a:r>
            <a:r>
              <a:rPr lang="en-US" sz="2000" dirty="0">
                <a:latin typeface="+mn-lt"/>
              </a:rPr>
              <a:t> Read sensor periodically, calculate fill level, connect Wi-Fi, connect MQTT, send data.</a:t>
            </a:r>
            <a:endParaRPr lang="vi-VN" sz="2000" dirty="0">
              <a:latin typeface="+mn-lt"/>
            </a:endParaRPr>
          </a:p>
        </p:txBody>
      </p:sp>
      <p:pic>
        <p:nvPicPr>
          <p:cNvPr id="9" name="Picture 2" descr="Cảm Biến Siêu Âm HC-SR04">
            <a:extLst>
              <a:ext uri="{FF2B5EF4-FFF2-40B4-BE49-F238E27FC236}">
                <a16:creationId xmlns:a16="http://schemas.microsoft.com/office/drawing/2014/main" id="{B1690091-E4E7-BA9A-07CB-4AE950072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25455" r="4623" b="20996"/>
          <a:stretch/>
        </p:blipFill>
        <p:spPr bwMode="auto">
          <a:xfrm>
            <a:off x="5923372" y="5257092"/>
            <a:ext cx="1872304" cy="109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SP32-C6-DevKitC-1 v1.2 - ESP32-C6 - — esp-dev-kits latest documentation">
            <a:extLst>
              <a:ext uri="{FF2B5EF4-FFF2-40B4-BE49-F238E27FC236}">
                <a16:creationId xmlns:a16="http://schemas.microsoft.com/office/drawing/2014/main" id="{05A60E10-74CE-8BB0-BB46-A8B1FFCF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12" y="1427775"/>
            <a:ext cx="1815810" cy="148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EE1AD1-432F-7AC5-BAF9-123F681C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04" y="5169173"/>
            <a:ext cx="1150496" cy="11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6EA415-CE0B-4E28-911A-6729FE3CF5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371" t="10072" r="10072" b="14628"/>
          <a:stretch/>
        </p:blipFill>
        <p:spPr>
          <a:xfrm>
            <a:off x="8465338" y="4959874"/>
            <a:ext cx="1294974" cy="1225688"/>
          </a:xfrm>
          <a:prstGeom prst="rect">
            <a:avLst/>
          </a:prstGeom>
        </p:spPr>
      </p:pic>
      <p:pic>
        <p:nvPicPr>
          <p:cNvPr id="2050" name="Picture 2" descr="Cảm Biến Mưa">
            <a:extLst>
              <a:ext uri="{FF2B5EF4-FFF2-40B4-BE49-F238E27FC236}">
                <a16:creationId xmlns:a16="http://schemas.microsoft.com/office/drawing/2014/main" id="{6B38ED39-3B3E-0780-DF17-C864DEAC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644" r="-2516" b="14450"/>
          <a:stretch/>
        </p:blipFill>
        <p:spPr bwMode="auto">
          <a:xfrm>
            <a:off x="6019422" y="1732785"/>
            <a:ext cx="1546866" cy="113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33497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4E9A6-A970-F6C0-B1E8-7FB6CB8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DE6C-676D-5782-3C14-C304EB3BA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55374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2.3</a:t>
            </a:r>
            <a:endParaRPr lang="ko-KR" alt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807BD-244A-E781-6717-B3B01DF89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Service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8608A6-31A5-B990-2C90-59892136B4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267C00-E5A9-7838-0052-CE002D1DE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968CF9-7369-7833-4592-4E404CBF0E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6180" y="1568062"/>
            <a:ext cx="4723966" cy="1207339"/>
          </a:xfrm>
        </p:spPr>
        <p:txBody>
          <a:bodyPr/>
          <a:lstStyle/>
          <a:p>
            <a:r>
              <a:rPr lang="en-US" sz="1800" b="1" dirty="0">
                <a:latin typeface="+mn-lt"/>
              </a:rPr>
              <a:t>Cloud Platform:</a:t>
            </a:r>
          </a:p>
          <a:p>
            <a:pPr lvl="1"/>
            <a:r>
              <a:rPr lang="en-US" sz="1800" b="1" kern="1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Node-RED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for data stream processing</a:t>
            </a:r>
          </a:p>
          <a:p>
            <a:pPr lvl="1"/>
            <a:r>
              <a:rPr lang="en-US" sz="1800" b="1" kern="1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InfluxDB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for real-time data storage</a:t>
            </a:r>
            <a:endParaRPr lang="en-US" sz="16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E782F60-493C-3454-CEEF-F6E8950DF44D}"/>
              </a:ext>
            </a:extLst>
          </p:cNvPr>
          <p:cNvSpPr txBox="1">
            <a:spLocks/>
          </p:cNvSpPr>
          <p:nvPr/>
        </p:nvSpPr>
        <p:spPr>
          <a:xfrm>
            <a:off x="596179" y="3893136"/>
            <a:ext cx="5530534" cy="1478783"/>
          </a:xfrm>
          <a:prstGeom prst="rect">
            <a:avLst/>
          </a:prstGeom>
        </p:spPr>
        <p:txBody>
          <a:bodyPr lIns="0" tIns="0" rIns="0" bIns="0"/>
          <a:lstStyle>
            <a:lvl1pPr marL="177747" indent="-177747" algn="l" defTabSz="914126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 algn="l" defTabSz="914126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lt"/>
              </a:rPr>
              <a:t> 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User Interface: </a:t>
            </a:r>
            <a:r>
              <a:rPr lang="en-US" sz="1800" dirty="0">
                <a:solidFill>
                  <a:srgbClr val="000000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Tools/platforms used to create the dashboard: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Node-RED Dashboard</a:t>
            </a:r>
            <a:r>
              <a:rPr lang="en-US" sz="1800" dirty="0">
                <a:solidFill>
                  <a:srgbClr val="000000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Grafana</a:t>
            </a:r>
            <a:r>
              <a:rPr lang="en-US" sz="1800" dirty="0">
                <a:solidFill>
                  <a:srgbClr val="000000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1800" b="1" dirty="0">
              <a:latin typeface="+mn-lt"/>
            </a:endParaRPr>
          </a:p>
        </p:txBody>
      </p:sp>
      <p:pic>
        <p:nvPicPr>
          <p:cNvPr id="2050" name="Picture 2" descr="node-red-dashboard (node) - Node-RED">
            <a:extLst>
              <a:ext uri="{FF2B5EF4-FFF2-40B4-BE49-F238E27FC236}">
                <a16:creationId xmlns:a16="http://schemas.microsoft.com/office/drawing/2014/main" id="{A27F32EE-4889-6B04-F4AD-11B87367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080" y="1398084"/>
            <a:ext cx="1170537" cy="11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fluxDB - Wikipedia">
            <a:extLst>
              <a:ext uri="{FF2B5EF4-FFF2-40B4-BE49-F238E27FC236}">
                <a16:creationId xmlns:a16="http://schemas.microsoft.com/office/drawing/2014/main" id="{39BC1DAF-64E4-D9BD-B484-F26AFA9C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712" y="2474176"/>
            <a:ext cx="3879272" cy="144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-RED Dashboard 2.0">
            <a:extLst>
              <a:ext uri="{FF2B5EF4-FFF2-40B4-BE49-F238E27FC236}">
                <a16:creationId xmlns:a16="http://schemas.microsoft.com/office/drawing/2014/main" id="{9DC5EC24-F88E-11B2-479D-D328E27C4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90" y="3616395"/>
            <a:ext cx="1223768" cy="122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afana: Using Prometheus">
            <a:extLst>
              <a:ext uri="{FF2B5EF4-FFF2-40B4-BE49-F238E27FC236}">
                <a16:creationId xmlns:a16="http://schemas.microsoft.com/office/drawing/2014/main" id="{C8521E31-4811-383A-EDBC-A4854170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02" y="5037155"/>
            <a:ext cx="2105891" cy="114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127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7A96-9031-03FA-3715-C917409E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07BD6-40E0-27C5-65B5-008B83E0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30887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Overall Architecture Diagram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7A28F-8A63-7DDD-464D-3D67F4A26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2.4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EE424-EB02-BABD-D9AC-EF23FDE6E8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Service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D9C9B-9791-32C5-F783-0E7EF8C57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330E87-E9AA-4496-4BD2-D630C5089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FB9B6-E625-7E7E-8CEB-DF4EA4E7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84" y="2216728"/>
            <a:ext cx="7670488" cy="355025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594017-A8A4-3E13-CF3C-FFC42F34216F}"/>
              </a:ext>
            </a:extLst>
          </p:cNvPr>
          <p:cNvSpPr/>
          <p:nvPr/>
        </p:nvSpPr>
        <p:spPr>
          <a:xfrm>
            <a:off x="1330036" y="4350327"/>
            <a:ext cx="895928" cy="23090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HC-SR04</a:t>
            </a:r>
          </a:p>
        </p:txBody>
      </p:sp>
      <p:pic>
        <p:nvPicPr>
          <p:cNvPr id="1026" name="Picture 2" descr="Cảm Biến Mưa">
            <a:extLst>
              <a:ext uri="{FF2B5EF4-FFF2-40B4-BE49-F238E27FC236}">
                <a16:creationId xmlns:a16="http://schemas.microsoft.com/office/drawing/2014/main" id="{CC4AED30-1607-97F1-AAA3-D1716C5B0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7" y="2391469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Động Cơ Servo SG90 Điện Tử 360(E360)">
            <a:extLst>
              <a:ext uri="{FF2B5EF4-FFF2-40B4-BE49-F238E27FC236}">
                <a16:creationId xmlns:a16="http://schemas.microsoft.com/office/drawing/2014/main" id="{B3000AB5-2677-CD57-8B8A-6A8A73722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37" y="4652905"/>
            <a:ext cx="1459923" cy="145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B4C7AD-4B03-803F-F0AB-DDBFEFB00319}"/>
              </a:ext>
            </a:extLst>
          </p:cNvPr>
          <p:cNvCxnSpPr/>
          <p:nvPr/>
        </p:nvCxnSpPr>
        <p:spPr>
          <a:xfrm>
            <a:off x="2373312" y="2857500"/>
            <a:ext cx="420688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BE28F3-CF06-EDFF-F947-A180F0A2B7A9}"/>
              </a:ext>
            </a:extLst>
          </p:cNvPr>
          <p:cNvCxnSpPr/>
          <p:nvPr/>
        </p:nvCxnSpPr>
        <p:spPr>
          <a:xfrm flipV="1">
            <a:off x="2507960" y="4749800"/>
            <a:ext cx="286040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4249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F16342-CB1C-59CA-D66F-261A08C899D8}"/>
              </a:ext>
            </a:extLst>
          </p:cNvPr>
          <p:cNvGrpSpPr/>
          <p:nvPr/>
        </p:nvGrpSpPr>
        <p:grpSpPr>
          <a:xfrm>
            <a:off x="702576" y="1431634"/>
            <a:ext cx="7859533" cy="2994326"/>
            <a:chOff x="4181256" y="3224809"/>
            <a:chExt cx="4379913" cy="1165498"/>
          </a:xfrm>
        </p:grpSpPr>
        <p:sp>
          <p:nvSpPr>
            <p:cNvPr id="3" name="직사각형 4">
              <a:extLst>
                <a:ext uri="{FF2B5EF4-FFF2-40B4-BE49-F238E27FC236}">
                  <a16:creationId xmlns:a16="http://schemas.microsoft.com/office/drawing/2014/main" id="{9133E35E-C7B7-6517-FAC8-D3737E266DC5}"/>
                </a:ext>
              </a:extLst>
            </p:cNvPr>
            <p:cNvSpPr/>
            <p:nvPr/>
          </p:nvSpPr>
          <p:spPr>
            <a:xfrm>
              <a:off x="4364136" y="3268644"/>
              <a:ext cx="4197033" cy="1916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3200" b="1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3. </a:t>
              </a:r>
              <a:r>
                <a:rPr lang="en-US" sz="3200" b="1" dirty="0">
                  <a:solidFill>
                    <a:schemeClr val="bg1"/>
                  </a:solidFill>
                </a:rPr>
                <a:t>Results</a:t>
              </a:r>
              <a:endParaRPr lang="en-US" altLang="ko-KR" sz="3200" b="1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4" name="직사각형 5">
              <a:extLst>
                <a:ext uri="{FF2B5EF4-FFF2-40B4-BE49-F238E27FC236}">
                  <a16:creationId xmlns:a16="http://schemas.microsoft.com/office/drawing/2014/main" id="{77A46A1F-0BCB-9885-5A67-8B39EF90F6B4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5" name="직사각형 6">
              <a:extLst>
                <a:ext uri="{FF2B5EF4-FFF2-40B4-BE49-F238E27FC236}">
                  <a16:creationId xmlns:a16="http://schemas.microsoft.com/office/drawing/2014/main" id="{6B5518BA-4893-EBD1-D828-29EAB6074E00}"/>
                </a:ext>
              </a:extLst>
            </p:cNvPr>
            <p:cNvSpPr/>
            <p:nvPr/>
          </p:nvSpPr>
          <p:spPr>
            <a:xfrm>
              <a:off x="5160752" y="3641572"/>
              <a:ext cx="3400417" cy="7487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3200" b="1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charset="0"/>
                  <a:ea typeface="SamsungOne 700" panose="020B0803030303020204" charset="0"/>
                </a:rPr>
                <a:t>3.1. Network and Communication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3200" b="1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charset="0"/>
                  <a:ea typeface="SamsungOne 700" panose="020B0803030303020204" charset="0"/>
                </a:rPr>
                <a:t>3.2. Hardware Implementation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3200" b="1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charset="0"/>
                  <a:ea typeface="SamsungOne 700" panose="020B0803030303020204" charset="0"/>
                </a:rPr>
                <a:t>3.3. Data Visualization</a:t>
              </a:r>
            </a:p>
            <a:p>
              <a:pPr>
                <a:spcAft>
                  <a:spcPts val="600"/>
                </a:spcAft>
              </a:pPr>
              <a:endParaRPr lang="en-US" altLang="ko-KR" sz="1400" b="1" dirty="0">
                <a:solidFill>
                  <a:srgbClr val="193EB0"/>
                </a:solidFill>
                <a:latin typeface="SamsungOne 700" panose="020B0803030303020204" charset="0"/>
                <a:ea typeface="SamsungOne 700" panose="020B0803030303020204" charset="0"/>
              </a:endParaRPr>
            </a:p>
          </p:txBody>
        </p:sp>
      </p:grpSp>
      <p:pic>
        <p:nvPicPr>
          <p:cNvPr id="3074" name="Picture 2" descr="Result - Free files and folders icons">
            <a:extLst>
              <a:ext uri="{FF2B5EF4-FFF2-40B4-BE49-F238E27FC236}">
                <a16:creationId xmlns:a16="http://schemas.microsoft.com/office/drawing/2014/main" id="{421F6B81-6950-D2E8-0B54-14479A29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200" y="386647"/>
            <a:ext cx="2115709" cy="211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8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A057-C33E-4C9A-3D76-99199B617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F8F73-58DF-05A0-7600-C371AE07B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276871"/>
          </a:xfrm>
        </p:spPr>
        <p:txBody>
          <a:bodyPr/>
          <a:lstStyle/>
          <a:p>
            <a:r>
              <a:rPr lang="en-US" b="1">
                <a:latin typeface="+mn-lt"/>
              </a:rPr>
              <a:t>3.1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EB1A3-3A6D-62DD-0A0C-F67FC5A96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 Network and Communication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5B2CD-D28F-1CBF-A187-72A78FDE2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139980-E143-F679-3C37-5F469DC94E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C96D0C-5B4B-6E11-F69C-F64BE5B2B8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8" y="1593587"/>
            <a:ext cx="8055439" cy="4326921"/>
          </a:xfrm>
        </p:spPr>
        <p:txBody>
          <a:bodyPr/>
          <a:lstStyle/>
          <a:p>
            <a:r>
              <a:rPr lang="en-US" sz="2400" b="1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Network</a:t>
            </a:r>
          </a:p>
          <a:p>
            <a:pPr marL="0" indent="0">
              <a:buNone/>
            </a:pPr>
            <a:endParaRPr lang="en-US" sz="2400" b="1">
              <a:solidFill>
                <a:srgbClr val="000000"/>
              </a:solidFill>
              <a:effectLst/>
              <a:latin typeface="SamsungOne-40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lvl="1"/>
            <a:r>
              <a:rPr lang="en-US" sz="1800" kern="100">
                <a:solidFill>
                  <a:srgbClr val="000000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Uses the integrated Wi-Fi module on ESP32-C6 to connect to the existing Wi-Fi network at the installation location. This ensures the device can access the internet and connect to the cloud platform. </a:t>
            </a:r>
          </a:p>
          <a:p>
            <a:pPr lvl="1"/>
            <a:r>
              <a:rPr lang="en-US" sz="1800" kern="100">
                <a:solidFill>
                  <a:srgbClr val="000000"/>
                </a:solidFill>
                <a:effectLst/>
                <a:latin typeface="+mn-lt"/>
                <a:ea typeface="Malgun Gothic" panose="020B0503020000020004" pitchFamily="34" charset="-127"/>
                <a:cs typeface="Times New Roman" panose="02020603050405020304" pitchFamily="18" charset="0"/>
              </a:rPr>
              <a:t>The WiFiManager library is used in the firmware to easily and flexibly configure Wi-Fi connections. </a:t>
            </a:r>
            <a:endParaRPr lang="en-US" sz="1800" dirty="0">
              <a:solidFill>
                <a:srgbClr val="000000"/>
              </a:solidFill>
              <a:effectLst/>
              <a:latin typeface="+mn-lt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C5A7A-5156-2980-C7E6-D365A0EA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58" y="3656639"/>
            <a:ext cx="2694709" cy="2574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422748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22553-906F-30C2-CF74-2B175183F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7BE3B-6464-F4F0-7365-607AB6FFB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276871"/>
          </a:xfrm>
        </p:spPr>
        <p:txBody>
          <a:bodyPr/>
          <a:lstStyle/>
          <a:p>
            <a:r>
              <a:rPr lang="en-US" b="1" dirty="0">
                <a:latin typeface="+mn-lt"/>
              </a:rPr>
              <a:t>3.1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DC469-8355-28E3-C293-CDE2E9125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 Network and Communication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9766E-9101-747E-17AD-59C7AAB779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4B4D7C-30DD-D61E-AE61-46B8E5A15F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CF66A0-9F38-5E2B-1085-4F008E7E9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8" y="1593587"/>
            <a:ext cx="8759049" cy="4326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Communication Protocol</a:t>
            </a:r>
          </a:p>
          <a:p>
            <a:pPr lvl="1" algn="just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The system uses the MQTT (Message Queuing Telemetry Transport) protocol to transmit data from devices to the cloud platform.</a:t>
            </a:r>
            <a:endParaRPr lang="en-US" sz="2400" b="1" dirty="0">
              <a:solidFill>
                <a:srgbClr val="000000"/>
              </a:solidFill>
              <a:latin typeface="SamsungOne-40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Payload format: The distance data measured by the sensor (</a:t>
            </a:r>
            <a:r>
              <a:rPr lang="en-US" sz="2400" dirty="0" err="1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distance_cm</a:t>
            </a:r>
            <a:r>
              <a:rPr lang="en-US" sz="2400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) is converted into a fill level, and both are then sent as a JSON payload.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EF486D-F1D4-1DDD-D3A3-91CC697B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3" y="5315910"/>
            <a:ext cx="9273309" cy="404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C2F25-7738-88E8-A645-EA8EEF2D2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964" t="1887" r="2850" b="16996"/>
          <a:stretch/>
        </p:blipFill>
        <p:spPr>
          <a:xfrm>
            <a:off x="357443" y="3917918"/>
            <a:ext cx="9273309" cy="1197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55790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5C6C4-2E39-CF26-7857-C00652632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2A6F-3645-329A-722B-71518238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276871"/>
          </a:xfrm>
        </p:spPr>
        <p:txBody>
          <a:bodyPr/>
          <a:lstStyle/>
          <a:p>
            <a:r>
              <a:rPr lang="en-US" b="1" dirty="0">
                <a:latin typeface="+mn-lt"/>
              </a:rPr>
              <a:t>3.1 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52B6F-28A8-1F8B-3D96-89A67C3938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Network and Communication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3822A-52EE-A9B7-E5CA-70FFB66EE1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5CE332-B9B5-0DA8-DBAF-A286EE3C2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BF3A6-D961-E536-0CCC-C71CA22CF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8" y="1593587"/>
            <a:ext cx="8055439" cy="432692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Cloud Connectivity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On the Node-RED platform, an MQTT input node is configured to listen to topics from the device. Node-RED then processes the data and pushes it to </a:t>
            </a:r>
            <a:r>
              <a:rPr lang="en-US" sz="2000" dirty="0" err="1"/>
              <a:t>InfluxDB</a:t>
            </a:r>
            <a:r>
              <a:rPr lang="en-US" sz="2000" dirty="0"/>
              <a:t> for storage.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Specifically, when the trash level exceeds a threshold, Node-RED will activate a logic flow to send notifications via Gmail.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CB4E99-04C2-59B6-1511-87D1C77F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57" y="3963923"/>
            <a:ext cx="3195010" cy="1956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AEC26B-0896-3BD6-4EF2-618BF842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58" y="3937618"/>
            <a:ext cx="3530091" cy="21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3924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7DFC3-EA50-9EF5-2DD9-4198B60AB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B5464-6DE9-564F-D20D-5BF33C326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276871"/>
          </a:xfrm>
        </p:spPr>
        <p:txBody>
          <a:bodyPr/>
          <a:lstStyle/>
          <a:p>
            <a:r>
              <a:rPr lang="en-US" b="1" dirty="0">
                <a:latin typeface="+mn-lt"/>
              </a:rPr>
              <a:t>3.1 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745F1-36C9-049A-BBDC-78AC7DE199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Network and Communication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2D81E-6E30-3CA7-0901-F8EA61908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0F1BCB-9D06-C3D1-6431-264693368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C3F5E-1088-450E-DBBB-76A4929C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28" y="1645284"/>
            <a:ext cx="7558564" cy="45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028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oftware Updates for Good Hardware: The Key to Longevity">
            <a:extLst>
              <a:ext uri="{FF2B5EF4-FFF2-40B4-BE49-F238E27FC236}">
                <a16:creationId xmlns:a16="http://schemas.microsoft.com/office/drawing/2014/main" id="{5DD0D6A2-CB00-2D61-DCF0-BCD97E0C0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3075845"/>
            <a:ext cx="4876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">
            <a:extLst>
              <a:ext uri="{FF2B5EF4-FFF2-40B4-BE49-F238E27FC236}">
                <a16:creationId xmlns:a16="http://schemas.microsoft.com/office/drawing/2014/main" id="{1E42F3CA-E8F5-41D4-A677-F15543C46B01}"/>
              </a:ext>
            </a:extLst>
          </p:cNvPr>
          <p:cNvGrpSpPr/>
          <p:nvPr/>
        </p:nvGrpSpPr>
        <p:grpSpPr>
          <a:xfrm>
            <a:off x="710836" y="1324360"/>
            <a:ext cx="4379913" cy="924594"/>
            <a:chOff x="4181256" y="3224809"/>
            <a:chExt cx="4379913" cy="9245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A224A4-F527-4CB0-B62E-359CBCD4E781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b="1" dirty="0">
                  <a:solidFill>
                    <a:schemeClr val="tx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1. </a:t>
              </a:r>
              <a:r>
                <a:rPr lang="en-US" b="1" dirty="0">
                  <a:solidFill>
                    <a:schemeClr val="tx1"/>
                  </a:solidFill>
                </a:rPr>
                <a:t>Project Introduction</a:t>
              </a:r>
              <a:r>
                <a:rPr lang="en-US" altLang="ko-KR" b="1" dirty="0">
                  <a:solidFill>
                    <a:schemeClr val="tx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 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55CBCEC-393B-4E62-A937-E41B3CD7A93E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76F31AB-CE0B-4C60-A822-96C574A8736B}"/>
                </a:ext>
              </a:extLst>
            </p:cNvPr>
            <p:cNvSpPr/>
            <p:nvPr/>
          </p:nvSpPr>
          <p:spPr>
            <a:xfrm>
              <a:off x="5160752" y="3641572"/>
              <a:ext cx="3400417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1.1. Background Information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1.2. Motivation and Objective</a:t>
              </a:r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730BB671-9743-4819-9105-2FF86D4E0E36}"/>
              </a:ext>
            </a:extLst>
          </p:cNvPr>
          <p:cNvGrpSpPr/>
          <p:nvPr/>
        </p:nvGrpSpPr>
        <p:grpSpPr>
          <a:xfrm>
            <a:off x="702576" y="2251922"/>
            <a:ext cx="5375928" cy="1801758"/>
            <a:chOff x="4181256" y="3224809"/>
            <a:chExt cx="5375928" cy="1801758"/>
          </a:xfrm>
        </p:grpSpPr>
        <p:sp>
          <p:nvSpPr>
            <p:cNvPr id="9" name="직사각형 37">
              <a:extLst>
                <a:ext uri="{FF2B5EF4-FFF2-40B4-BE49-F238E27FC236}">
                  <a16:creationId xmlns:a16="http://schemas.microsoft.com/office/drawing/2014/main" id="{44B7DD30-17C5-4D7E-8AC2-EA4E01FBA36D}"/>
                </a:ext>
              </a:extLst>
            </p:cNvPr>
            <p:cNvSpPr/>
            <p:nvPr/>
          </p:nvSpPr>
          <p:spPr>
            <a:xfrm>
              <a:off x="4364136" y="3225982"/>
              <a:ext cx="5193048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2. </a:t>
              </a:r>
              <a:r>
                <a:rPr lang="it-IT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Project Execution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10" name="직사각형 38">
              <a:extLst>
                <a:ext uri="{FF2B5EF4-FFF2-40B4-BE49-F238E27FC236}">
                  <a16:creationId xmlns:a16="http://schemas.microsoft.com/office/drawing/2014/main" id="{0544C2E7-AEB2-4C9F-BC7B-16A176B1A6CD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1" name="직사각형 39">
              <a:extLst>
                <a:ext uri="{FF2B5EF4-FFF2-40B4-BE49-F238E27FC236}">
                  <a16:creationId xmlns:a16="http://schemas.microsoft.com/office/drawing/2014/main" id="{8FF9FD52-A1FA-45F7-80A2-FC3AF69D82B2}"/>
                </a:ext>
              </a:extLst>
            </p:cNvPr>
            <p:cNvSpPr/>
            <p:nvPr/>
          </p:nvSpPr>
          <p:spPr>
            <a:xfrm>
              <a:off x="5160752" y="3641572"/>
              <a:ext cx="3400417" cy="13849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2.1. IoT Service Model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2.2. Data Processing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2.3. Service Implementation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2.4. System Design</a:t>
              </a:r>
            </a:p>
            <a:p>
              <a:pPr>
                <a:spcAft>
                  <a:spcPts val="600"/>
                </a:spcAft>
              </a:pPr>
              <a:endParaRPr lang="en-US" altLang="ko-KR" sz="14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</p:grpSp>
      <p:sp>
        <p:nvSpPr>
          <p:cNvPr id="16" name="직사각형 133">
            <a:extLst>
              <a:ext uri="{FF2B5EF4-FFF2-40B4-BE49-F238E27FC236}">
                <a16:creationId xmlns:a16="http://schemas.microsoft.com/office/drawing/2014/main" id="{71B9AA9E-B863-4155-9637-87088D8ED43A}"/>
              </a:ext>
            </a:extLst>
          </p:cNvPr>
          <p:cNvSpPr/>
          <p:nvPr/>
        </p:nvSpPr>
        <p:spPr>
          <a:xfrm>
            <a:off x="355417" y="230207"/>
            <a:ext cx="919199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Smart waste management</a:t>
            </a:r>
          </a:p>
        </p:txBody>
      </p:sp>
      <p:grpSp>
        <p:nvGrpSpPr>
          <p:cNvPr id="19" name="Group 1">
            <a:extLst>
              <a:ext uri="{FF2B5EF4-FFF2-40B4-BE49-F238E27FC236}">
                <a16:creationId xmlns:a16="http://schemas.microsoft.com/office/drawing/2014/main" id="{1CFB09AF-D961-D7DC-8A91-C9EE462390BE}"/>
              </a:ext>
            </a:extLst>
          </p:cNvPr>
          <p:cNvGrpSpPr/>
          <p:nvPr/>
        </p:nvGrpSpPr>
        <p:grpSpPr>
          <a:xfrm>
            <a:off x="702576" y="3800048"/>
            <a:ext cx="4379913" cy="1509370"/>
            <a:chOff x="4181256" y="3224809"/>
            <a:chExt cx="4379913" cy="1509370"/>
          </a:xfrm>
        </p:grpSpPr>
        <p:sp>
          <p:nvSpPr>
            <p:cNvPr id="20" name="직사각형 4">
              <a:extLst>
                <a:ext uri="{FF2B5EF4-FFF2-40B4-BE49-F238E27FC236}">
                  <a16:creationId xmlns:a16="http://schemas.microsoft.com/office/drawing/2014/main" id="{9A12D7EC-567C-5942-E76A-763520B44AEF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b="1" dirty="0">
                  <a:solidFill>
                    <a:schemeClr val="tx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3. </a:t>
              </a:r>
              <a:r>
                <a:rPr lang="en-US" b="1" dirty="0">
                  <a:solidFill>
                    <a:schemeClr val="tx1"/>
                  </a:solidFill>
                </a:rPr>
                <a:t>Results</a:t>
              </a:r>
              <a:endParaRPr lang="en-US" altLang="ko-KR" b="1" dirty="0">
                <a:solidFill>
                  <a:schemeClr val="tx1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21" name="직사각형 5">
              <a:extLst>
                <a:ext uri="{FF2B5EF4-FFF2-40B4-BE49-F238E27FC236}">
                  <a16:creationId xmlns:a16="http://schemas.microsoft.com/office/drawing/2014/main" id="{45F27C3E-504D-9581-99C8-BBDE9B888B53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22" name="직사각형 6">
              <a:extLst>
                <a:ext uri="{FF2B5EF4-FFF2-40B4-BE49-F238E27FC236}">
                  <a16:creationId xmlns:a16="http://schemas.microsoft.com/office/drawing/2014/main" id="{6AC1700B-F4E6-7991-A6AF-EA5FB96D552D}"/>
                </a:ext>
              </a:extLst>
            </p:cNvPr>
            <p:cNvSpPr/>
            <p:nvPr/>
          </p:nvSpPr>
          <p:spPr>
            <a:xfrm>
              <a:off x="5160752" y="3641572"/>
              <a:ext cx="3400417" cy="109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3.1. Network and Communication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3.2. Hardware Implementation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3.3. Data Visualization</a:t>
              </a:r>
            </a:p>
            <a:p>
              <a:pPr>
                <a:spcAft>
                  <a:spcPts val="600"/>
                </a:spcAft>
              </a:pPr>
              <a:endParaRPr lang="en-US" altLang="ko-KR" sz="1400" b="1" dirty="0">
                <a:solidFill>
                  <a:srgbClr val="193EB0"/>
                </a:solidFill>
                <a:latin typeface="SamsungOne 700" panose="020B0803030303020204" charset="0"/>
                <a:ea typeface="SamsungOne 700" panose="020B0803030303020204" charset="0"/>
              </a:endParaRPr>
            </a:p>
          </p:txBody>
        </p:sp>
      </p:grpSp>
      <p:grpSp>
        <p:nvGrpSpPr>
          <p:cNvPr id="23" name="Group 1">
            <a:extLst>
              <a:ext uri="{FF2B5EF4-FFF2-40B4-BE49-F238E27FC236}">
                <a16:creationId xmlns:a16="http://schemas.microsoft.com/office/drawing/2014/main" id="{4F1AA7E0-3E93-B37E-4806-BE5F5759C1C0}"/>
              </a:ext>
            </a:extLst>
          </p:cNvPr>
          <p:cNvGrpSpPr/>
          <p:nvPr/>
        </p:nvGrpSpPr>
        <p:grpSpPr>
          <a:xfrm>
            <a:off x="702576" y="5210756"/>
            <a:ext cx="5236406" cy="924594"/>
            <a:chOff x="4181256" y="3224809"/>
            <a:chExt cx="5236406" cy="924594"/>
          </a:xfrm>
        </p:grpSpPr>
        <p:sp>
          <p:nvSpPr>
            <p:cNvPr id="24" name="직사각형 4">
              <a:extLst>
                <a:ext uri="{FF2B5EF4-FFF2-40B4-BE49-F238E27FC236}">
                  <a16:creationId xmlns:a16="http://schemas.microsoft.com/office/drawing/2014/main" id="{ED8EC338-53A1-9F0F-195B-7855D992A3C9}"/>
                </a:ext>
              </a:extLst>
            </p:cNvPr>
            <p:cNvSpPr/>
            <p:nvPr/>
          </p:nvSpPr>
          <p:spPr>
            <a:xfrm>
              <a:off x="4364136" y="3225982"/>
              <a:ext cx="505352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b="1" dirty="0">
                  <a:solidFill>
                    <a:schemeClr val="tx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4. </a:t>
              </a:r>
              <a:r>
                <a:rPr lang="en-US" b="1" dirty="0">
                  <a:solidFill>
                    <a:schemeClr val="tx1"/>
                  </a:solidFill>
                </a:rPr>
                <a:t>Projected Impact &amp; Future Improvements</a:t>
              </a:r>
              <a:endParaRPr lang="en-US" altLang="ko-KR" b="1" dirty="0">
                <a:solidFill>
                  <a:schemeClr val="tx1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25" name="직사각형 5">
              <a:extLst>
                <a:ext uri="{FF2B5EF4-FFF2-40B4-BE49-F238E27FC236}">
                  <a16:creationId xmlns:a16="http://schemas.microsoft.com/office/drawing/2014/main" id="{4C8AC58C-1433-9456-DDBD-D6F744E64E97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26" name="직사각형 6">
              <a:extLst>
                <a:ext uri="{FF2B5EF4-FFF2-40B4-BE49-F238E27FC236}">
                  <a16:creationId xmlns:a16="http://schemas.microsoft.com/office/drawing/2014/main" id="{2D832E44-BA79-F2A2-12D3-D035CDE47E0F}"/>
                </a:ext>
              </a:extLst>
            </p:cNvPr>
            <p:cNvSpPr/>
            <p:nvPr/>
          </p:nvSpPr>
          <p:spPr>
            <a:xfrm>
              <a:off x="5160752" y="3641572"/>
              <a:ext cx="3400417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4.1. Accomplishments and Benefits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4.2. Accomplishments and Benefits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4713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5A747-A402-7FB1-377E-19D46611B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9D566-1724-425C-A858-C6B0B2236C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3.2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0B522-B8C9-0F18-7F7F-7B79C2718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  Hardware </a:t>
            </a:r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48BBE-B459-770B-549F-253BE2CF22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340590-B503-FC98-7207-CDF06BC425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E3848-C3AA-5A16-A550-F2E1E4FBF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18" y="1092311"/>
            <a:ext cx="6837807" cy="5128356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260A98-D7FC-5D53-0672-97C1E86C2C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9" y="1593587"/>
            <a:ext cx="5036932" cy="4604013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Circuit Design</a:t>
            </a:r>
          </a:p>
        </p:txBody>
      </p:sp>
    </p:spTree>
    <p:extLst>
      <p:ext uri="{BB962C8B-B14F-4D97-AF65-F5344CB8AC3E}">
        <p14:creationId xmlns:p14="http://schemas.microsoft.com/office/powerpoint/2010/main" val="350960451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F9577-03D5-081E-D8DF-DE9C52317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EF987-3DB8-EA6F-ED0B-3594CDBE8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3.3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C448B-67EF-619D-B460-D691164F34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 Data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73401-2E3B-951C-260D-7A984F10E4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84F0D4-FBD8-A07A-A9CD-047C1644A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0CA0AA-DE9C-EBC5-DBC3-F295196C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pPr algn="ctr"/>
            <a:r>
              <a:rPr lang="en-US" dirty="0" err="1"/>
              <a:t>Influxdb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10936-8206-F6BE-3E27-AFC55315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0" y="2029386"/>
            <a:ext cx="8740667" cy="40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503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B8429-BEE6-3EBA-3D9A-A3F1ACC0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71C00-279E-453E-4068-C6D971167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3.3 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6B1F6-7865-12F8-A98E-5A5C7912AC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 Data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6B9E50-024A-52D1-6DAE-B984AF708D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701600-0BCF-72F2-BB9E-4B9D9A0072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447F6-6A20-8BC6-904E-B50DF59A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pPr algn="ctr"/>
            <a:r>
              <a:rPr lang="en-US" dirty="0"/>
              <a:t>Node-RED Dashboard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3E027-DF0F-BF60-D89B-5ECE240D4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9" y="1932443"/>
            <a:ext cx="8410546" cy="4133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18341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76999-6ED0-46E3-7EDE-B032CABFF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6924-E267-0FDA-DE03-FA51C4B2B5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3.3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3755C-FA66-9E49-A4B6-456CA296D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 Data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4480B-2245-2879-0D25-F0FD472C9E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9F6343-6A0F-D27C-9D5B-911D29B44F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C7EDE8-9ED9-B472-8D9B-36DBFBDC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</p:spPr>
        <p:txBody>
          <a:bodyPr/>
          <a:lstStyle/>
          <a:p>
            <a:pPr algn="ctr"/>
            <a:r>
              <a:rPr lang="en-US" dirty="0"/>
              <a:t>Grafana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696288-2BAB-30B2-408D-9205E8CA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59" y="2297133"/>
            <a:ext cx="7627808" cy="34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439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44CAD-A9D2-91B9-94D5-DBC7D9FD4728}"/>
              </a:ext>
            </a:extLst>
          </p:cNvPr>
          <p:cNvGrpSpPr/>
          <p:nvPr/>
        </p:nvGrpSpPr>
        <p:grpSpPr>
          <a:xfrm>
            <a:off x="628684" y="1356933"/>
            <a:ext cx="8866297" cy="2576560"/>
            <a:chOff x="4181256" y="3212730"/>
            <a:chExt cx="6275929" cy="793993"/>
          </a:xfrm>
        </p:grpSpPr>
        <p:sp>
          <p:nvSpPr>
            <p:cNvPr id="3" name="직사각형 4">
              <a:extLst>
                <a:ext uri="{FF2B5EF4-FFF2-40B4-BE49-F238E27FC236}">
                  <a16:creationId xmlns:a16="http://schemas.microsoft.com/office/drawing/2014/main" id="{D325B8A6-1EF7-6470-0113-551486BCE197}"/>
                </a:ext>
              </a:extLst>
            </p:cNvPr>
            <p:cNvSpPr/>
            <p:nvPr/>
          </p:nvSpPr>
          <p:spPr>
            <a:xfrm>
              <a:off x="4364135" y="3212730"/>
              <a:ext cx="5645081" cy="3035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3200" b="1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4. </a:t>
              </a:r>
              <a:r>
                <a:rPr lang="en-US" sz="3200" b="1" dirty="0">
                  <a:solidFill>
                    <a:schemeClr val="bg1"/>
                  </a:solidFill>
                </a:rPr>
                <a:t>Projected Impact &amp; Future Improvements</a:t>
              </a:r>
              <a:endParaRPr lang="en-US" altLang="ko-KR" sz="3200" b="1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4" name="직사각형 5">
              <a:extLst>
                <a:ext uri="{FF2B5EF4-FFF2-40B4-BE49-F238E27FC236}">
                  <a16:creationId xmlns:a16="http://schemas.microsoft.com/office/drawing/2014/main" id="{F36C0A3E-C316-0116-8F46-D2538259FEDF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5" name="직사각형 6">
              <a:extLst>
                <a:ext uri="{FF2B5EF4-FFF2-40B4-BE49-F238E27FC236}">
                  <a16:creationId xmlns:a16="http://schemas.microsoft.com/office/drawing/2014/main" id="{BDAFF8B7-43D8-931B-EC20-5352FDE0407A}"/>
                </a:ext>
              </a:extLst>
            </p:cNvPr>
            <p:cNvSpPr/>
            <p:nvPr/>
          </p:nvSpPr>
          <p:spPr>
            <a:xfrm>
              <a:off x="5160752" y="3641572"/>
              <a:ext cx="5296433" cy="3651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3600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4.1. Accomplishments and Benefits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charset="0"/>
                  <a:ea typeface="SamsungOne 700" panose="020B0803030303020204" charset="0"/>
                </a:rPr>
                <a:t>4.2. Accomplishments and Benefits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39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0516B-E388-FB7D-CB75-4AFF72C55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4.1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319FC-1F3B-FD17-4F96-4322C802E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 Accomplishments and Benefits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999FE-2921-FE62-923D-1DAE6CCB7F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FE6644-458D-DDD1-1BD1-B96035B5DE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BCF427-C593-9A54-ED9A-8F97CB316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16" y="1194250"/>
            <a:ext cx="8931162" cy="141801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kern="100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Achievements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Successfully built a stable prototype of a smart waste management system.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Collected real-time data on trash bin fill levels.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Developed an intuitive user interface for administrators.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E103D15-2671-FAE9-A867-DC5290E15CF4}"/>
              </a:ext>
            </a:extLst>
          </p:cNvPr>
          <p:cNvSpPr txBox="1">
            <a:spLocks/>
          </p:cNvSpPr>
          <p:nvPr/>
        </p:nvSpPr>
        <p:spPr>
          <a:xfrm>
            <a:off x="611416" y="2840689"/>
            <a:ext cx="9155112" cy="2286000"/>
          </a:xfrm>
          <a:prstGeom prst="rect">
            <a:avLst/>
          </a:prstGeom>
        </p:spPr>
        <p:txBody>
          <a:bodyPr lIns="0" tIns="0" rIns="0" bIns="0"/>
          <a:lstStyle>
            <a:lvl1pPr marL="177747" indent="-177747" algn="l" defTabSz="914126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 algn="l" defTabSz="914126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4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kern="100" dirty="0">
                <a:solidFill>
                  <a:srgbClr val="000000"/>
                </a:solidFill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Benefits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Cost savings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Increased </a:t>
            </a:r>
            <a:r>
              <a:rPr lang="vi-VN" sz="2000" dirty="0"/>
              <a:t>efficiency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Environmental improvement</a:t>
            </a:r>
            <a:endParaRPr lang="vi-VN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Enhanced quality of life</a:t>
            </a:r>
            <a:endParaRPr lang="vi-VN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Data for analysis:</a:t>
            </a:r>
            <a:endParaRPr lang="vi-VN" sz="1600" dirty="0"/>
          </a:p>
        </p:txBody>
      </p:sp>
      <p:pic>
        <p:nvPicPr>
          <p:cNvPr id="5122" name="Picture 2" descr="Cost saving icon. solid icon style. hand with dollar and down arrow. icon  related to procurement. procurement management elements illustration  53448412 Vector Art at Vecteezy">
            <a:extLst>
              <a:ext uri="{FF2B5EF4-FFF2-40B4-BE49-F238E27FC236}">
                <a16:creationId xmlns:a16="http://schemas.microsoft.com/office/drawing/2014/main" id="{93BE5E99-AAB3-33AF-B7DE-041A2A664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09" y="5422994"/>
            <a:ext cx="864012" cy="68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oductivity efficiency performance icon | Premium Vector">
            <a:extLst>
              <a:ext uri="{FF2B5EF4-FFF2-40B4-BE49-F238E27FC236}">
                <a16:creationId xmlns:a16="http://schemas.microsoft.com/office/drawing/2014/main" id="{582045B3-55C2-FF78-A124-E04B66EA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53" y="5422994"/>
            <a:ext cx="736167" cy="73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nvironmental improvement rgb color icon Vector Image">
            <a:extLst>
              <a:ext uri="{FF2B5EF4-FFF2-40B4-BE49-F238E27FC236}">
                <a16:creationId xmlns:a16="http://schemas.microsoft.com/office/drawing/2014/main" id="{486669C6-016B-9D16-5E06-C96A87E24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10601" r="10884" b="14613"/>
          <a:stretch/>
        </p:blipFill>
        <p:spPr bwMode="auto">
          <a:xfrm>
            <a:off x="4420552" y="5350085"/>
            <a:ext cx="753416" cy="75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ummer Academy - Quality Of Life Icon Png Clipart - Large Size Png Image -  PikPng">
            <a:extLst>
              <a:ext uri="{FF2B5EF4-FFF2-40B4-BE49-F238E27FC236}">
                <a16:creationId xmlns:a16="http://schemas.microsoft.com/office/drawing/2014/main" id="{587E4F4F-65D1-801F-2864-6D290076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15" y="5355111"/>
            <a:ext cx="753417" cy="7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ata Analytics - Free computer icons">
            <a:extLst>
              <a:ext uri="{FF2B5EF4-FFF2-40B4-BE49-F238E27FC236}">
                <a16:creationId xmlns:a16="http://schemas.microsoft.com/office/drawing/2014/main" id="{1D13AFA0-F1F7-E2A0-5DAA-D442F7D7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188" y="5400717"/>
            <a:ext cx="758444" cy="7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67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87ABC-B93D-5B74-A811-69C6B61D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4FC48-D232-635A-412C-276861DCF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4.2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42180-47DD-9F24-5358-80C3AC31C3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B72F1-467A-975C-39D2-A9F4B56B76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DBAB2-FEE4-9B37-9DFC-AC76D5F58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3D77BF-36D8-850C-3B7D-4D51BFE69F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16" y="1565879"/>
            <a:ext cx="8055439" cy="41791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Hardware Improvements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More durable sensors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Integrated solar power supply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Industrial casing design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Software/Cloud Improvements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Integrate AI/Machine Learning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Develop an optimized collection route algorithm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More diverse notification system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Application Expansion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Deploy on a larger scale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SamsungOne-400"/>
                <a:ea typeface="Malgun Gothic" panose="020B0503020000020004" pitchFamily="34" charset="-127"/>
                <a:cs typeface="Times New Roman" panose="02020603050405020304" pitchFamily="18" charset="0"/>
              </a:rPr>
              <a:t>ntegrate with other smart urban management systems:</a:t>
            </a:r>
            <a:endParaRPr lang="en-US" sz="20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571E5F-A498-DB1D-5042-8C42A782DCDE}"/>
              </a:ext>
            </a:extLst>
          </p:cNvPr>
          <p:cNvSpPr/>
          <p:nvPr/>
        </p:nvSpPr>
        <p:spPr>
          <a:xfrm>
            <a:off x="7130473" y="1173018"/>
            <a:ext cx="2322978" cy="4996873"/>
          </a:xfrm>
          <a:prstGeom prst="roundRect">
            <a:avLst>
              <a:gd name="adj" fmla="val 434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ool - Free construction and tools icons">
            <a:extLst>
              <a:ext uri="{FF2B5EF4-FFF2-40B4-BE49-F238E27FC236}">
                <a16:creationId xmlns:a16="http://schemas.microsoft.com/office/drawing/2014/main" id="{AD372788-1660-D57A-778E-5541EA4AC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15" y="1285600"/>
            <a:ext cx="1236269" cy="1146060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vc Casing Pipe - 3 Meter Length, Blue Pvc Material | Industrial Plumbing  Application, Round Shape Design at Best Price in Greater Noida | Margo  Pipes And Fittings Pvt Ltd">
            <a:extLst>
              <a:ext uri="{FF2B5EF4-FFF2-40B4-BE49-F238E27FC236}">
                <a16:creationId xmlns:a16="http://schemas.microsoft.com/office/drawing/2014/main" id="{5AC065C4-0FB4-2082-47A9-588BE1C19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6" r="14103"/>
          <a:stretch/>
        </p:blipFill>
        <p:spPr bwMode="auto">
          <a:xfrm>
            <a:off x="7479606" y="4405879"/>
            <a:ext cx="1709352" cy="1542980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ai ứng dụng năng lượng mặt trời mới đầy ý nghĩa tại Việt Nam">
            <a:extLst>
              <a:ext uri="{FF2B5EF4-FFF2-40B4-BE49-F238E27FC236}">
                <a16:creationId xmlns:a16="http://schemas.microsoft.com/office/drawing/2014/main" id="{FA87D351-2337-495A-D430-25F5249CB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6" t="8690" r="14877"/>
          <a:stretch/>
        </p:blipFill>
        <p:spPr bwMode="auto">
          <a:xfrm>
            <a:off x="7479607" y="2642174"/>
            <a:ext cx="1709349" cy="1637665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I Integration: Incorporating AI In Your Team AG5">
            <a:extLst>
              <a:ext uri="{FF2B5EF4-FFF2-40B4-BE49-F238E27FC236}">
                <a16:creationId xmlns:a16="http://schemas.microsoft.com/office/drawing/2014/main" id="{35D20090-4AC5-2B93-BAA7-2EEDB93F7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-1" r="25087" b="-173"/>
          <a:stretch/>
        </p:blipFill>
        <p:spPr bwMode="auto">
          <a:xfrm>
            <a:off x="7495786" y="1222900"/>
            <a:ext cx="1694421" cy="1343155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oute optimization and planning. | Download Scientific Diagram">
            <a:extLst>
              <a:ext uri="{FF2B5EF4-FFF2-40B4-BE49-F238E27FC236}">
                <a16:creationId xmlns:a16="http://schemas.microsoft.com/office/drawing/2014/main" id="{65F6CEF6-E23A-D645-2D9B-AFC99970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701" y="2636980"/>
            <a:ext cx="1723405" cy="1647689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Best Practices for Your Notification System">
            <a:extLst>
              <a:ext uri="{FF2B5EF4-FFF2-40B4-BE49-F238E27FC236}">
                <a16:creationId xmlns:a16="http://schemas.microsoft.com/office/drawing/2014/main" id="{2312B1C9-76E1-EEE9-0BCE-8529DE17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66" y="4406378"/>
            <a:ext cx="1723407" cy="1566732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Different Types of Waste Management: A Complete Guide">
            <a:extLst>
              <a:ext uri="{FF2B5EF4-FFF2-40B4-BE49-F238E27FC236}">
                <a16:creationId xmlns:a16="http://schemas.microsoft.com/office/drawing/2014/main" id="{ED0442F4-F9D6-AF11-D07E-CCA277DDB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8"/>
          <a:stretch/>
        </p:blipFill>
        <p:spPr bwMode="auto">
          <a:xfrm>
            <a:off x="7500354" y="1235903"/>
            <a:ext cx="1688602" cy="1330507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Smart City Integration – ALLVY">
            <a:extLst>
              <a:ext uri="{FF2B5EF4-FFF2-40B4-BE49-F238E27FC236}">
                <a16:creationId xmlns:a16="http://schemas.microsoft.com/office/drawing/2014/main" id="{17FD1B6E-50C0-CA3E-FCCE-C7F4DED32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r="4061"/>
          <a:stretch/>
        </p:blipFill>
        <p:spPr bwMode="auto">
          <a:xfrm>
            <a:off x="7471316" y="4391396"/>
            <a:ext cx="1737201" cy="1637665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Smart Cities: Harnessing IoT for Sustainable Urban Development - Technology  Innovators">
            <a:extLst>
              <a:ext uri="{FF2B5EF4-FFF2-40B4-BE49-F238E27FC236}">
                <a16:creationId xmlns:a16="http://schemas.microsoft.com/office/drawing/2014/main" id="{0C31FDA0-0F1B-F860-543F-72228D6D0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33"/>
          <a:stretch/>
        </p:blipFill>
        <p:spPr bwMode="auto">
          <a:xfrm>
            <a:off x="7477966" y="2614612"/>
            <a:ext cx="1747657" cy="1692423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19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20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>
            <a:extLst>
              <a:ext uri="{FF2B5EF4-FFF2-40B4-BE49-F238E27FC236}">
                <a16:creationId xmlns:a16="http://schemas.microsoft.com/office/drawing/2014/main" id="{7B7DB3EF-313D-7C7E-B855-4FBADD924EBB}"/>
              </a:ext>
            </a:extLst>
          </p:cNvPr>
          <p:cNvGrpSpPr/>
          <p:nvPr/>
        </p:nvGrpSpPr>
        <p:grpSpPr>
          <a:xfrm>
            <a:off x="609236" y="1231999"/>
            <a:ext cx="8072946" cy="2856988"/>
            <a:chOff x="4181256" y="3224809"/>
            <a:chExt cx="4379913" cy="712113"/>
          </a:xfrm>
        </p:grpSpPr>
        <p:sp>
          <p:nvSpPr>
            <p:cNvPr id="8" name="직사각형 4">
              <a:extLst>
                <a:ext uri="{FF2B5EF4-FFF2-40B4-BE49-F238E27FC236}">
                  <a16:creationId xmlns:a16="http://schemas.microsoft.com/office/drawing/2014/main" id="{1DB20ABD-8781-AD91-DEA5-743F945F3F98}"/>
                </a:ext>
              </a:extLst>
            </p:cNvPr>
            <p:cNvSpPr/>
            <p:nvPr/>
          </p:nvSpPr>
          <p:spPr>
            <a:xfrm>
              <a:off x="4364136" y="3295438"/>
              <a:ext cx="4197033" cy="1380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3600" b="1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1. </a:t>
              </a:r>
              <a:r>
                <a:rPr lang="en-US" sz="3600" b="1" dirty="0">
                  <a:solidFill>
                    <a:schemeClr val="bg1"/>
                  </a:solidFill>
                </a:rPr>
                <a:t>Project Introduction</a:t>
              </a:r>
              <a:r>
                <a:rPr lang="en-US" altLang="ko-KR" sz="3600" b="1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 </a:t>
              </a:r>
            </a:p>
          </p:txBody>
        </p:sp>
        <p:sp>
          <p:nvSpPr>
            <p:cNvPr id="9" name="직사각형 5">
              <a:extLst>
                <a:ext uri="{FF2B5EF4-FFF2-40B4-BE49-F238E27FC236}">
                  <a16:creationId xmlns:a16="http://schemas.microsoft.com/office/drawing/2014/main" id="{1445CA57-05FF-5A09-74C9-1AD2DF9097CE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0" name="직사각형 6">
              <a:extLst>
                <a:ext uri="{FF2B5EF4-FFF2-40B4-BE49-F238E27FC236}">
                  <a16:creationId xmlns:a16="http://schemas.microsoft.com/office/drawing/2014/main" id="{5D034251-6C67-5FCB-A925-DD7608A107A0}"/>
                </a:ext>
              </a:extLst>
            </p:cNvPr>
            <p:cNvSpPr/>
            <p:nvPr/>
          </p:nvSpPr>
          <p:spPr>
            <a:xfrm>
              <a:off x="5160752" y="3641572"/>
              <a:ext cx="3400417" cy="295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3600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1.1. Background Information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charset="0"/>
                  <a:ea typeface="SamsungOne 700" panose="020B0803030303020204" charset="0"/>
                </a:rPr>
                <a:t>1.2. Motivation and Objective</a:t>
              </a:r>
            </a:p>
          </p:txBody>
        </p:sp>
      </p:grpSp>
      <p:pic>
        <p:nvPicPr>
          <p:cNvPr id="1040" name="Picture 16" descr="Information Special Lineal color icon | Freepik">
            <a:extLst>
              <a:ext uri="{FF2B5EF4-FFF2-40B4-BE49-F238E27FC236}">
                <a16:creationId xmlns:a16="http://schemas.microsoft.com/office/drawing/2014/main" id="{A68AE2D1-1BAE-4C24-A467-49FC5FBB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657" y="863553"/>
            <a:ext cx="1587932" cy="158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9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115BB-982E-462D-A44C-030D3E23D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1.1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3D7A32-B228-4C31-A4C8-F46398C527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Background Information</a:t>
            </a:r>
            <a:endParaRPr lang="ko-KR" altLang="en-US" dirty="0">
              <a:latin typeface="+mn-lt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B544C2-6ECF-4B3B-B28D-1B5551F72E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01</a:t>
            </a:r>
            <a:endParaRPr lang="ko-KR" altLang="en-US" dirty="0">
              <a:latin typeface="+mj-lt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17A5E5A-66EE-42B7-A47B-38D82A981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ko-KR" altLang="en-US" dirty="0">
              <a:latin typeface="+mj-lt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D7BE4A2-6816-4C15-8CC8-6EEF7E4F9A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416" y="1504709"/>
            <a:ext cx="8055439" cy="143837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100" dirty="0">
                <a:latin typeface="+mn-lt"/>
                <a:cs typeface="Times New Roman" panose="02020603050405020304" pitchFamily="18" charset="0"/>
              </a:rPr>
              <a:t>The current situation of waste issues at garbage bins</a:t>
            </a:r>
            <a:endParaRPr lang="en-US" altLang="ko-KR" sz="2800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+mn-lt"/>
              </a:rPr>
              <a:t>The increasing population and rapid urbanization lead to a strong increase in domestic waste, causing environmental overload and pollution of land, water, and air.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+mn-lt"/>
              </a:rPr>
              <a:t>The widespread dumping of waste causes visual pollution, unpleasant odors, and poses a risk of disease transmission, negatively affecting the health and quality of life of the community.</a:t>
            </a:r>
            <a:endParaRPr lang="ko-KR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4627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695B0-FEE1-F4E5-E15D-1C4893137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2596B1-5A93-83CD-84A9-93A7A0728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1.1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1325EC-16C6-9818-900A-1E3FF37A5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Background Information</a:t>
            </a:r>
            <a:endParaRPr lang="ko-KR" altLang="en-US" dirty="0">
              <a:latin typeface="+mn-lt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E1E5D2-FB1A-242F-8F29-26C396051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01</a:t>
            </a:r>
            <a:endParaRPr lang="ko-KR" altLang="en-US" dirty="0">
              <a:latin typeface="+mj-lt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9914403-9C32-0119-30E9-288C78E2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ko-KR" altLang="en-US" dirty="0">
              <a:latin typeface="+mj-lt"/>
            </a:endParaRP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D70930E6-3BBC-7273-6C8F-A61C2C881698}"/>
              </a:ext>
            </a:extLst>
          </p:cNvPr>
          <p:cNvSpPr txBox="1">
            <a:spLocks/>
          </p:cNvSpPr>
          <p:nvPr/>
        </p:nvSpPr>
        <p:spPr>
          <a:xfrm>
            <a:off x="208870" y="1297946"/>
            <a:ext cx="9485084" cy="1962089"/>
          </a:xfrm>
          <a:prstGeom prst="rect">
            <a:avLst/>
          </a:prstGeom>
        </p:spPr>
        <p:txBody>
          <a:bodyPr lIns="0" tIns="0" rIns="0" bIns="0"/>
          <a:lstStyle>
            <a:lvl1pPr marL="177747" indent="-177747" algn="l" defTabSz="914126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 algn="l" defTabSz="914126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/>
              <a:t>Limitations of traditional waste collection methods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Garbage collection vehicles operating inefficiently -&gt; Collecting when bins are not full -&gt; Wasting resources &amp; increasing emissions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Overflowing trash cans in crowded areas → Not collected in time → Causes pollution and unsanitary conditions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Lack of real-time data → Inefficient collection routes and frequency</a:t>
            </a:r>
            <a:endParaRPr lang="en-US" altLang="ko-KR" sz="1600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335A4E6B-276E-015F-7603-70BA015FAD11}"/>
              </a:ext>
            </a:extLst>
          </p:cNvPr>
          <p:cNvSpPr txBox="1">
            <a:spLocks/>
          </p:cNvSpPr>
          <p:nvPr/>
        </p:nvSpPr>
        <p:spPr>
          <a:xfrm>
            <a:off x="208870" y="3830780"/>
            <a:ext cx="9244580" cy="2176319"/>
          </a:xfrm>
          <a:prstGeom prst="rect">
            <a:avLst/>
          </a:prstGeom>
        </p:spPr>
        <p:txBody>
          <a:bodyPr lIns="0" tIns="0" rIns="0" bIns="0"/>
          <a:lstStyle>
            <a:lvl1pPr marL="177747" indent="-177747" algn="l" defTabSz="914126" rtl="0" eaLnBrk="1" latinLnBrk="1" hangingPunct="1">
              <a:lnSpc>
                <a:spcPts val="1800"/>
              </a:lnSpc>
              <a:spcBef>
                <a:spcPts val="1000"/>
              </a:spcBef>
              <a:buSzPct val="105000"/>
              <a:buFontTx/>
              <a:buBlip>
                <a:blip r:embed="rId2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 algn="l" defTabSz="914126" rtl="0" eaLnBrk="1" latinLnBrk="1" hangingPunct="1">
              <a:lnSpc>
                <a:spcPts val="1800"/>
              </a:lnSpc>
              <a:spcBef>
                <a:spcPts val="500"/>
              </a:spcBef>
              <a:buSzPct val="80000"/>
              <a:buFontTx/>
              <a:buBlip>
                <a:blip r:embed="rId3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/>
              <a:t>Limitations of traditional waste collection methods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With a sensor installed on the trash can, it also provides real-time data, helping to optimize garbage collection, reduce costs, and contribute to building a cleaner and more beautiful urban environment.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5555208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B796-749C-C925-E689-9D68F5E2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A32A8C-9B92-3FCE-F920-3B950ED62B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1.2</a:t>
            </a:r>
            <a:endParaRPr lang="ko-KR" altLang="en-US" dirty="0">
              <a:latin typeface="+mn-lt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09227B-38EB-D289-5064-26A9977FC4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Motivation and Objective</a:t>
            </a:r>
            <a:endParaRPr lang="ko-KR" altLang="en-US" dirty="0">
              <a:latin typeface="+mn-lt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9E35E2-7D31-03F8-805D-44206DC50A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01</a:t>
            </a:r>
            <a:endParaRPr lang="ko-KR" altLang="en-US" dirty="0">
              <a:latin typeface="+mj-lt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DBE0DD-BBD2-F20B-6CCF-F0619A4081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ko-KR" altLang="en-US" dirty="0">
              <a:latin typeface="+mj-lt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B0C849F-4C42-6AFD-F87B-87AAE8F219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468" y="1715388"/>
            <a:ext cx="8055439" cy="914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dirty="0">
                <a:latin typeface="+mn-lt"/>
                <a:cs typeface="Times New Roman" panose="02020603050405020304" pitchFamily="18" charset="0"/>
              </a:rPr>
              <a:t>Motivation: </a:t>
            </a:r>
            <a:r>
              <a:rPr lang="en-US" altLang="ko-KR" sz="1800" kern="100" dirty="0">
                <a:latin typeface="+mn-lt"/>
                <a:cs typeface="Times New Roman" panose="02020603050405020304" pitchFamily="18" charset="0"/>
              </a:rPr>
              <a:t>The urgent need for more efficient waste management, resource conservation, and improvement of the urban environment.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Objective: </a:t>
            </a:r>
            <a:r>
              <a:rPr lang="en-US" sz="1800" dirty="0"/>
              <a:t>To develop a system for monitoring the fill levels of trash bins, providing real-time data, and optimizing the waste collection process.</a:t>
            </a: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A3026-F632-47E2-5602-9EA167A3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6" y="3949917"/>
            <a:ext cx="3261002" cy="187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28B9B-F235-AB7D-0DD3-2FD137FEC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487" y="3949917"/>
            <a:ext cx="3616429" cy="18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246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C55492-00A0-8D46-077F-503E557D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13" y="3276600"/>
            <a:ext cx="4521563" cy="30143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ADA6B1F-4BC1-A3E9-F485-2CA8B79A8F69}"/>
              </a:ext>
            </a:extLst>
          </p:cNvPr>
          <p:cNvGrpSpPr/>
          <p:nvPr/>
        </p:nvGrpSpPr>
        <p:grpSpPr>
          <a:xfrm>
            <a:off x="554793" y="1338675"/>
            <a:ext cx="6492551" cy="3363305"/>
            <a:chOff x="4181256" y="3176265"/>
            <a:chExt cx="5375928" cy="2570980"/>
          </a:xfrm>
        </p:grpSpPr>
        <p:sp>
          <p:nvSpPr>
            <p:cNvPr id="3" name="직사각형 37">
              <a:extLst>
                <a:ext uri="{FF2B5EF4-FFF2-40B4-BE49-F238E27FC236}">
                  <a16:creationId xmlns:a16="http://schemas.microsoft.com/office/drawing/2014/main" id="{A6C19104-10C7-1EF5-676B-97DDB0D22842}"/>
                </a:ext>
              </a:extLst>
            </p:cNvPr>
            <p:cNvSpPr/>
            <p:nvPr/>
          </p:nvSpPr>
          <p:spPr>
            <a:xfrm>
              <a:off x="4364136" y="3176265"/>
              <a:ext cx="5193048" cy="37643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32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2. </a:t>
              </a:r>
              <a:r>
                <a:rPr lang="it-IT" altLang="ko-KR" sz="32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Project Execution</a:t>
              </a:r>
              <a:endParaRPr lang="en-US" altLang="ko-KR" sz="3200" dirty="0">
                <a:solidFill>
                  <a:schemeClr val="bg1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4" name="직사각형 38">
              <a:extLst>
                <a:ext uri="{FF2B5EF4-FFF2-40B4-BE49-F238E27FC236}">
                  <a16:creationId xmlns:a16="http://schemas.microsoft.com/office/drawing/2014/main" id="{C8E9A262-62B5-FC3B-DB28-47A82E504B77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5" name="직사각형 39">
              <a:extLst>
                <a:ext uri="{FF2B5EF4-FFF2-40B4-BE49-F238E27FC236}">
                  <a16:creationId xmlns:a16="http://schemas.microsoft.com/office/drawing/2014/main" id="{91FCB88A-4C74-E905-EEFB-817ABF1421C9}"/>
                </a:ext>
              </a:extLst>
            </p:cNvPr>
            <p:cNvSpPr/>
            <p:nvPr/>
          </p:nvSpPr>
          <p:spPr>
            <a:xfrm>
              <a:off x="5160752" y="3641572"/>
              <a:ext cx="3876380" cy="2105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endParaRPr lang="vi-VN" altLang="ko-KR" sz="2800" dirty="0">
                <a:solidFill>
                  <a:schemeClr val="accent1">
                    <a:lumMod val="7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2.1. IoT Service Model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2.2. Data Processing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2.3. Service Implementation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2.4. System Design</a:t>
              </a:r>
            </a:p>
            <a:p>
              <a:pPr>
                <a:spcAft>
                  <a:spcPts val="600"/>
                </a:spcAft>
              </a:pPr>
              <a:endParaRPr lang="en-US" altLang="ko-KR" sz="14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</p:grpSp>
      <p:sp>
        <p:nvSpPr>
          <p:cNvPr id="6" name="AutoShape 2" descr="7 Steps to Master the Project Execution Phase">
            <a:extLst>
              <a:ext uri="{FF2B5EF4-FFF2-40B4-BE49-F238E27FC236}">
                <a16:creationId xmlns:a16="http://schemas.microsoft.com/office/drawing/2014/main" id="{651EFB6A-6C63-26EA-82E6-BCC2C4EF56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9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459CA-C2B7-88E6-09D1-C368B61D9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55374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2.1</a:t>
            </a:r>
            <a:endParaRPr lang="ko-KR" alt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6EB4B-D558-E129-62E1-A24820AA85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. IoT Service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D24B5-BB36-BD5C-F1FE-68C551934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02</a:t>
            </a:r>
            <a:endParaRPr lang="en-US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DF6821-6B2C-43C1-BEAD-2691307A0E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9EE8F1-02C8-6036-8B7B-AACABC606D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1184" y="1530660"/>
            <a:ext cx="9350743" cy="8246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Overview diagram of how the system works (from sensor to user).</a:t>
            </a:r>
          </a:p>
          <a:p>
            <a:pPr lvl="1">
              <a:lnSpc>
                <a:spcPct val="100000"/>
              </a:lnSpc>
            </a:pPr>
            <a:r>
              <a:rPr lang="en-US" sz="2400" kern="100" dirty="0">
                <a:latin typeface="+mn-lt"/>
                <a:cs typeface="Times New Roman" panose="02020603050405020304" pitchFamily="18" charset="0"/>
              </a:rPr>
              <a:t>A smart waste management system designed according to a modular architecture, easily expanded, integrated, processed, and managed with multiple input sources. The main features include: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AF19AF-B86D-F56B-BDB5-8C3D9D18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0" r="13438"/>
          <a:stretch/>
        </p:blipFill>
        <p:spPr>
          <a:xfrm>
            <a:off x="4856555" y="3591453"/>
            <a:ext cx="4555446" cy="28165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F9B60-23E1-81A3-1C82-E6363D59BC2F}"/>
              </a:ext>
            </a:extLst>
          </p:cNvPr>
          <p:cNvSpPr txBox="1"/>
          <p:nvPr/>
        </p:nvSpPr>
        <p:spPr>
          <a:xfrm>
            <a:off x="-378690" y="3786496"/>
            <a:ext cx="556952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kern="0" dirty="0">
                <a:effectLst/>
                <a:ea typeface="Times New Roman" panose="02020603050405020304" pitchFamily="18" charset="0"/>
              </a:rPr>
              <a:t>Device Layer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kern="0" dirty="0">
                <a:effectLst/>
                <a:ea typeface="Times New Roman" panose="02020603050405020304" pitchFamily="18" charset="0"/>
              </a:rPr>
              <a:t>Connectivity Layer</a:t>
            </a:r>
            <a:endParaRPr lang="en-US" sz="2000" kern="0" dirty="0">
              <a:effectLst/>
              <a:ea typeface="Times New Roman" panose="02020603050405020304" pitchFamily="18" charset="0"/>
              <a:cs typeface="Malgun Gothic" panose="020B0503020000020004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kern="0" dirty="0">
                <a:effectLst/>
                <a:ea typeface="Times New Roman" panose="02020603050405020304" pitchFamily="18" charset="0"/>
              </a:rPr>
              <a:t>Cloud Layer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kern="0" dirty="0">
                <a:effectLst/>
                <a:ea typeface="Times New Roman" panose="02020603050405020304" pitchFamily="18" charset="0"/>
              </a:rPr>
              <a:t>Application Layer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kern="0" dirty="0">
                <a:effectLst/>
                <a:ea typeface="Times New Roman" panose="02020603050405020304" pitchFamily="18" charset="0"/>
              </a:rPr>
              <a:t>Action Layer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50700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06DC-EF86-13D6-7B2F-7064C1D37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04E15-93FA-C15C-692D-69E9845F0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468" y="450000"/>
            <a:ext cx="323896" cy="553741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2.2</a:t>
            </a:r>
            <a:endParaRPr lang="ko-KR" altLang="en-US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A9BF6-6A00-5E7B-D1BE-389468869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Data 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47D5F-62E6-BA5F-F461-377B5E29D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7AF858-40E6-083E-DC0E-E8F40CFD79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UNIT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E3012E-ECA5-7C0B-5031-C5EBA0EFBC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000" y="1365970"/>
            <a:ext cx="8055439" cy="33965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Data collection at the device: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Ultrasonic sensor used to measure the distance (in cm) from the bin opening to the trash surface.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ESP32 microcontroller - Reads this distance value from the sensor.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Conversion and Pre-processing of Data: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Data is packed into a JSON string and sent via MQTT with the topic "</a:t>
            </a:r>
            <a:r>
              <a:rPr lang="en-US" sz="2400" dirty="0" err="1"/>
              <a:t>khoang-cach</a:t>
            </a:r>
            <a:r>
              <a:rPr lang="en-US" sz="2400" dirty="0"/>
              <a:t>" </a:t>
            </a:r>
          </a:p>
        </p:txBody>
      </p:sp>
      <p:pic>
        <p:nvPicPr>
          <p:cNvPr id="1026" name="Picture 2" descr="Cảm Biến Siêu Âm HC-SR04">
            <a:extLst>
              <a:ext uri="{FF2B5EF4-FFF2-40B4-BE49-F238E27FC236}">
                <a16:creationId xmlns:a16="http://schemas.microsoft.com/office/drawing/2014/main" id="{6B854E0C-62F9-B107-2E28-CC64487D2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25455" r="4623" b="20996"/>
          <a:stretch/>
        </p:blipFill>
        <p:spPr bwMode="auto">
          <a:xfrm>
            <a:off x="4817719" y="4917638"/>
            <a:ext cx="2512291" cy="146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P32-C6-DevKitC-1 v1.2 - ESP32-C6 - — esp-dev-kits latest documentation">
            <a:extLst>
              <a:ext uri="{FF2B5EF4-FFF2-40B4-BE49-F238E27FC236}">
                <a16:creationId xmlns:a16="http://schemas.microsoft.com/office/drawing/2014/main" id="{21FB934C-C902-7A67-6335-DF04B502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640" y="4762500"/>
            <a:ext cx="1815810" cy="148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3673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5785</TotalTime>
  <Words>2500</Words>
  <Application>Microsoft Office PowerPoint</Application>
  <PresentationFormat>Custom</PresentationFormat>
  <Paragraphs>261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Calibri</vt:lpstr>
      <vt:lpstr>Samsung Sharp Sans Bold</vt:lpstr>
      <vt:lpstr>SamsungOne 700</vt:lpstr>
      <vt:lpstr>Malgun Gothic</vt:lpstr>
      <vt:lpstr>Arial</vt:lpstr>
      <vt:lpstr>Times New Roman</vt:lpstr>
      <vt:lpstr>Malgun Gothic</vt:lpstr>
      <vt:lpstr>SamsungOne-400</vt:lpstr>
      <vt:lpstr>Samsung Sharp Sans Medium</vt:lpstr>
      <vt:lpstr>SamsungOne 400C</vt:lpstr>
      <vt:lpstr>SamsungOne 400</vt:lpstr>
      <vt:lpstr>Wingdings</vt:lpstr>
      <vt:lpstr>Symbol</vt:lpstr>
      <vt:lpstr>Samsung Sharp Sans</vt:lpstr>
      <vt:lpstr>Office Theme</vt:lpstr>
      <vt:lpstr>Smart waste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Architecture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Influxdb </vt:lpstr>
      <vt:lpstr>Node-RED Dashboard </vt:lpstr>
      <vt:lpstr>Grafana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lastModifiedBy>Le Van Chinh</cp:lastModifiedBy>
  <cp:revision>2129</cp:revision>
  <dcterms:created xsi:type="dcterms:W3CDTF">2019-07-06T14:12:49Z</dcterms:created>
  <dcterms:modified xsi:type="dcterms:W3CDTF">2025-07-19T17:45:25Z</dcterms:modified>
</cp:coreProperties>
</file>